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9" r:id="rId2"/>
    <p:sldId id="256" r:id="rId3"/>
    <p:sldId id="257" r:id="rId4"/>
    <p:sldId id="258" r:id="rId5"/>
    <p:sldId id="260" r:id="rId6"/>
    <p:sldId id="262" r:id="rId7"/>
    <p:sldId id="261" r:id="rId8"/>
    <p:sldId id="263" r:id="rId9"/>
    <p:sldId id="264" r:id="rId10"/>
  </p:sldIdLst>
  <p:sldSz cx="12192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54FF9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4"/>
  </p:normalViewPr>
  <p:slideViewPr>
    <p:cSldViewPr snapToGrid="0" snapToObjects="1">
      <p:cViewPr>
        <p:scale>
          <a:sx n="60" d="100"/>
          <a:sy n="60" d="100"/>
        </p:scale>
        <p:origin x="8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6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8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2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3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3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9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A0FA9-74A2-8E43-A20C-E5BBF5EA892F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C8FEE-DFAF-F34D-817D-436B9E34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9966-2532-4C46-8F48-F8E3FF589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modeling of </a:t>
            </a:r>
            <a:r>
              <a:rPr lang="en-US" dirty="0" err="1"/>
              <a:t>ChIP-seq</a:t>
            </a:r>
            <a:r>
              <a:rPr lang="en-US" dirty="0"/>
              <a:t> dynamics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B6189-D43E-4346-BDBF-22297C90B4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Greg &amp; Austin</a:t>
            </a:r>
          </a:p>
          <a:p>
            <a:r>
              <a:rPr lang="en-US" dirty="0"/>
              <a:t>4/23/19</a:t>
            </a:r>
          </a:p>
        </p:txBody>
      </p:sp>
    </p:spTree>
    <p:extLst>
      <p:ext uri="{BB962C8B-B14F-4D97-AF65-F5344CB8AC3E}">
        <p14:creationId xmlns:p14="http://schemas.microsoft.com/office/powerpoint/2010/main" val="305395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DE7BC-DC21-B44C-9E5F-590E4369D731}"/>
              </a:ext>
            </a:extLst>
          </p:cNvPr>
          <p:cNvSpPr/>
          <p:nvPr/>
        </p:nvSpPr>
        <p:spPr>
          <a:xfrm>
            <a:off x="1786747" y="1713171"/>
            <a:ext cx="1471613" cy="5286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GeneA</a:t>
            </a:r>
            <a:r>
              <a:rPr lang="en-US" dirty="0">
                <a:solidFill>
                  <a:schemeClr val="tx1"/>
                </a:solidFill>
              </a:rPr>
              <a:t> rep1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FD51BE-29A7-8B48-B0CC-35612C81A4E0}"/>
              </a:ext>
            </a:extLst>
          </p:cNvPr>
          <p:cNvSpPr/>
          <p:nvPr/>
        </p:nvSpPr>
        <p:spPr>
          <a:xfrm>
            <a:off x="1772459" y="2472789"/>
            <a:ext cx="1471613" cy="5286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GeneA</a:t>
            </a:r>
            <a:r>
              <a:rPr lang="en-US" dirty="0">
                <a:solidFill>
                  <a:schemeClr val="tx1"/>
                </a:solidFill>
              </a:rPr>
              <a:t> rep2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6282D-5D46-4944-B636-36C783D274E8}"/>
              </a:ext>
            </a:extLst>
          </p:cNvPr>
          <p:cNvSpPr/>
          <p:nvPr/>
        </p:nvSpPr>
        <p:spPr>
          <a:xfrm>
            <a:off x="1772458" y="3232407"/>
            <a:ext cx="1471613" cy="5286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GeneA</a:t>
            </a:r>
            <a:r>
              <a:rPr lang="en-US" dirty="0">
                <a:solidFill>
                  <a:schemeClr val="tx1"/>
                </a:solidFill>
              </a:rPr>
              <a:t> rep3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CFA745-25D0-8B4A-B020-CE3EE522ED84}"/>
              </a:ext>
            </a:extLst>
          </p:cNvPr>
          <p:cNvCxnSpPr/>
          <p:nvPr/>
        </p:nvCxnSpPr>
        <p:spPr>
          <a:xfrm>
            <a:off x="3358371" y="1988288"/>
            <a:ext cx="5826642" cy="0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7B21E9-B758-8D45-BCB5-8D6EDF4FF89A}"/>
              </a:ext>
            </a:extLst>
          </p:cNvPr>
          <p:cNvCxnSpPr/>
          <p:nvPr/>
        </p:nvCxnSpPr>
        <p:spPr>
          <a:xfrm>
            <a:off x="3358371" y="2757376"/>
            <a:ext cx="5826642" cy="0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13A8F2-C94B-5D4D-9943-C75B6BC2ECC3}"/>
              </a:ext>
            </a:extLst>
          </p:cNvPr>
          <p:cNvCxnSpPr/>
          <p:nvPr/>
        </p:nvCxnSpPr>
        <p:spPr>
          <a:xfrm>
            <a:off x="3358371" y="3526464"/>
            <a:ext cx="5826642" cy="0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919CAD7-8024-0E4A-B3A2-0D8C586AAB3C}"/>
              </a:ext>
            </a:extLst>
          </p:cNvPr>
          <p:cNvSpPr/>
          <p:nvPr/>
        </p:nvSpPr>
        <p:spPr>
          <a:xfrm>
            <a:off x="4193026" y="1283770"/>
            <a:ext cx="574158" cy="294721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FCED8-6592-FA40-9AB4-86B43FE9831C}"/>
              </a:ext>
            </a:extLst>
          </p:cNvPr>
          <p:cNvSpPr/>
          <p:nvPr/>
        </p:nvSpPr>
        <p:spPr>
          <a:xfrm>
            <a:off x="5984613" y="1263502"/>
            <a:ext cx="574158" cy="294721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A6856-A7E9-0147-8981-E1820DBE6956}"/>
              </a:ext>
            </a:extLst>
          </p:cNvPr>
          <p:cNvSpPr/>
          <p:nvPr/>
        </p:nvSpPr>
        <p:spPr>
          <a:xfrm>
            <a:off x="7776200" y="1263502"/>
            <a:ext cx="574158" cy="294721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E1120-934C-3D4E-8513-B33239FFEAC6}"/>
              </a:ext>
            </a:extLst>
          </p:cNvPr>
          <p:cNvSpPr txBox="1"/>
          <p:nvPr/>
        </p:nvSpPr>
        <p:spPr>
          <a:xfrm>
            <a:off x="5851705" y="4625091"/>
            <a:ext cx="83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  <a:p>
            <a:r>
              <a:rPr lang="en-US" dirty="0"/>
              <a:t>Point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6296C8-963F-0345-97A3-DA78F4293E33}"/>
              </a:ext>
            </a:extLst>
          </p:cNvPr>
          <p:cNvSpPr txBox="1"/>
          <p:nvPr/>
        </p:nvSpPr>
        <p:spPr>
          <a:xfrm>
            <a:off x="4207203" y="4625092"/>
            <a:ext cx="83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  <a:p>
            <a:r>
              <a:rPr lang="en-US" dirty="0"/>
              <a:t>Point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D9C09B-8BFB-8543-9BD6-D3431E27BA12}"/>
              </a:ext>
            </a:extLst>
          </p:cNvPr>
          <p:cNvSpPr txBox="1"/>
          <p:nvPr/>
        </p:nvSpPr>
        <p:spPr>
          <a:xfrm>
            <a:off x="7776200" y="4625090"/>
            <a:ext cx="83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  <a:p>
            <a:r>
              <a:rPr lang="en-US" dirty="0"/>
              <a:t>Point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03393-E758-9A49-B70E-A58508A561D9}"/>
              </a:ext>
            </a:extLst>
          </p:cNvPr>
          <p:cNvSpPr txBox="1"/>
          <p:nvPr/>
        </p:nvSpPr>
        <p:spPr>
          <a:xfrm>
            <a:off x="2102564" y="4625089"/>
            <a:ext cx="83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  <a:p>
            <a:r>
              <a:rPr lang="en-US" dirty="0"/>
              <a:t>Point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B32B3B-EC63-9841-B713-A8FA24EAC478}"/>
              </a:ext>
            </a:extLst>
          </p:cNvPr>
          <p:cNvSpPr txBox="1"/>
          <p:nvPr/>
        </p:nvSpPr>
        <p:spPr>
          <a:xfrm rot="16200000">
            <a:off x="-104957" y="2422628"/>
            <a:ext cx="175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Writer 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8DD55-6C90-FA42-A33F-EF377826939F}"/>
              </a:ext>
            </a:extLst>
          </p:cNvPr>
          <p:cNvSpPr txBox="1"/>
          <p:nvPr/>
        </p:nvSpPr>
        <p:spPr>
          <a:xfrm rot="16200000">
            <a:off x="-347203" y="5594907"/>
            <a:ext cx="2206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Writer+Eraser</a:t>
            </a:r>
            <a:endParaRPr lang="en-US" sz="2800" dirty="0"/>
          </a:p>
          <a:p>
            <a:pPr algn="ctr"/>
            <a:r>
              <a:rPr lang="en-US" sz="2800" dirty="0"/>
              <a:t>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CBB91-210D-7640-9234-7CE58CC89959}"/>
              </a:ext>
            </a:extLst>
          </p:cNvPr>
          <p:cNvSpPr txBox="1"/>
          <p:nvPr/>
        </p:nvSpPr>
        <p:spPr>
          <a:xfrm rot="16200000">
            <a:off x="-301540" y="8006958"/>
            <a:ext cx="175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Writer add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F1168A-C54C-4C44-94AD-028201B31F68}"/>
              </a:ext>
            </a:extLst>
          </p:cNvPr>
          <p:cNvCxnSpPr/>
          <p:nvPr/>
        </p:nvCxnSpPr>
        <p:spPr>
          <a:xfrm>
            <a:off x="3270118" y="6582323"/>
            <a:ext cx="5826642" cy="0"/>
          </a:xfrm>
          <a:prstGeom prst="straightConnector1">
            <a:avLst/>
          </a:prstGeom>
          <a:ln w="76200">
            <a:solidFill>
              <a:srgbClr val="54FF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E40A88-5C2D-EA4B-8653-D1F71C1473B1}"/>
              </a:ext>
            </a:extLst>
          </p:cNvPr>
          <p:cNvCxnSpPr/>
          <p:nvPr/>
        </p:nvCxnSpPr>
        <p:spPr>
          <a:xfrm>
            <a:off x="3270118" y="8283515"/>
            <a:ext cx="5826642" cy="0"/>
          </a:xfrm>
          <a:prstGeom prst="straightConnector1">
            <a:avLst/>
          </a:prstGeom>
          <a:ln w="76200">
            <a:solidFill>
              <a:srgbClr val="FF7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72549D-8E6B-8548-AEB5-74B0D0DCB738}"/>
              </a:ext>
            </a:extLst>
          </p:cNvPr>
          <p:cNvSpPr txBox="1"/>
          <p:nvPr/>
        </p:nvSpPr>
        <p:spPr>
          <a:xfrm>
            <a:off x="3866611" y="5260005"/>
            <a:ext cx="5650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Proportion expression relative to max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770ADE0-A868-2A44-8F0D-B0511CBD2935}"/>
              </a:ext>
            </a:extLst>
          </p:cNvPr>
          <p:cNvSpPr txBox="1">
            <a:spLocks/>
          </p:cNvSpPr>
          <p:nvPr/>
        </p:nvSpPr>
        <p:spPr>
          <a:xfrm>
            <a:off x="835501" y="294338"/>
            <a:ext cx="10583865" cy="828615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Experimental design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807E1-3A0A-314C-A265-FFC6443E1D71}"/>
              </a:ext>
            </a:extLst>
          </p:cNvPr>
          <p:cNvSpPr txBox="1"/>
          <p:nvPr/>
        </p:nvSpPr>
        <p:spPr>
          <a:xfrm>
            <a:off x="8438381" y="4410154"/>
            <a:ext cx="252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Longitudinal data</a:t>
            </a:r>
          </a:p>
        </p:txBody>
      </p:sp>
    </p:spTree>
    <p:extLst>
      <p:ext uri="{BB962C8B-B14F-4D97-AF65-F5344CB8AC3E}">
        <p14:creationId xmlns:p14="http://schemas.microsoft.com/office/powerpoint/2010/main" val="186136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7D1A-B151-4744-9F31-3549F4B6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7443"/>
            <a:ext cx="10515600" cy="1767417"/>
          </a:xfrm>
        </p:spPr>
        <p:txBody>
          <a:bodyPr/>
          <a:lstStyle/>
          <a:p>
            <a:r>
              <a:rPr lang="en-US" dirty="0"/>
              <a:t>Modeling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BB936-CBCE-744B-A9AC-29ECE924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89"/>
            <a:ext cx="10515600" cy="7825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Linear model (LM): y = Xβ + 𝝴</a:t>
            </a:r>
          </a:p>
          <a:p>
            <a:pPr lvl="1"/>
            <a:r>
              <a:rPr lang="en-US" dirty="0"/>
              <a:t>y – outcome</a:t>
            </a:r>
          </a:p>
          <a:p>
            <a:pPr lvl="1"/>
            <a:r>
              <a:rPr lang="en-US" dirty="0"/>
              <a:t>X – matrix of predictors</a:t>
            </a:r>
          </a:p>
          <a:p>
            <a:pPr lvl="1"/>
            <a:r>
              <a:rPr lang="en-US" dirty="0"/>
              <a:t>β – predictor effects</a:t>
            </a:r>
          </a:p>
          <a:p>
            <a:pPr lvl="1"/>
            <a:r>
              <a:rPr lang="en-US" dirty="0"/>
              <a:t>𝝴 – Random noise</a:t>
            </a:r>
          </a:p>
          <a:p>
            <a:r>
              <a:rPr lang="en-US" dirty="0"/>
              <a:t>Key challenges</a:t>
            </a:r>
          </a:p>
          <a:p>
            <a:pPr lvl="1"/>
            <a:r>
              <a:rPr lang="en-US" dirty="0"/>
              <a:t>Standard linear regression expects noise to be normally distributed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Outcome (y) is a proportion</a:t>
            </a:r>
          </a:p>
          <a:p>
            <a:pPr lvl="1"/>
            <a:r>
              <a:rPr lang="en-US" dirty="0"/>
              <a:t>Noise is assumed to be independent for LM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Longitudinal data results in correlated </a:t>
            </a:r>
            <a:r>
              <a:rPr lang="en-US" dirty="0" err="1">
                <a:solidFill>
                  <a:srgbClr val="00B050"/>
                </a:solidFill>
              </a:rPr>
              <a:t>datapoints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Need to acknowledge this complexity in the statistical model</a:t>
            </a:r>
          </a:p>
          <a:p>
            <a:r>
              <a:rPr lang="en-US" dirty="0">
                <a:solidFill>
                  <a:srgbClr val="00B0F0"/>
                </a:solidFill>
              </a:rPr>
              <a:t>Generalized</a:t>
            </a:r>
            <a:r>
              <a:rPr lang="en-US" dirty="0"/>
              <a:t> Linear </a:t>
            </a:r>
            <a:r>
              <a:rPr lang="en-US" dirty="0">
                <a:solidFill>
                  <a:srgbClr val="00B050"/>
                </a:solidFill>
              </a:rPr>
              <a:t>Mixed</a:t>
            </a:r>
            <a:r>
              <a:rPr lang="en-US" dirty="0"/>
              <a:t> Model (GLMM)</a:t>
            </a:r>
          </a:p>
          <a:p>
            <a:pPr lvl="1"/>
            <a:r>
              <a:rPr lang="en-US" dirty="0"/>
              <a:t>Specifically Beta Regression with random effects</a:t>
            </a:r>
          </a:p>
          <a:p>
            <a:pPr lvl="1"/>
            <a:r>
              <a:rPr lang="en-US" dirty="0"/>
              <a:t>Hard to do this with “classical” statistical tools (Frequentist)</a:t>
            </a:r>
          </a:p>
          <a:p>
            <a:pPr lvl="1"/>
            <a:r>
              <a:rPr lang="en-US" dirty="0"/>
              <a:t>Bayesian tools – Stan</a:t>
            </a:r>
          </a:p>
          <a:p>
            <a:pPr lvl="2"/>
            <a:r>
              <a:rPr lang="en-US" dirty="0"/>
              <a:t>Cutting-edge Bayesian computational tool</a:t>
            </a:r>
          </a:p>
        </p:txBody>
      </p:sp>
    </p:spTree>
    <p:extLst>
      <p:ext uri="{BB962C8B-B14F-4D97-AF65-F5344CB8AC3E}">
        <p14:creationId xmlns:p14="http://schemas.microsoft.com/office/powerpoint/2010/main" val="23426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CD2B-CDBA-884B-A166-B023CE8E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 at the time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AB41A-7AC6-DF47-A5F6-952C7665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803"/>
            <a:ext cx="12192000" cy="4628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9F9C0-5681-974F-A154-99F692D7F4B8}"/>
              </a:ext>
            </a:extLst>
          </p:cNvPr>
          <p:cNvSpPr txBox="1"/>
          <p:nvPr/>
        </p:nvSpPr>
        <p:spPr>
          <a:xfrm>
            <a:off x="595423" y="6630832"/>
            <a:ext cx="108648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See some obvious trends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viewpoint ignores the correlation between experimental units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3 observations of trends with times per gene per assay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890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DAE8-9F48-3D4A-BF2F-484CBA98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Single gene and assay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DF91-0F0D-C244-883D-2981B903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539"/>
            <a:ext cx="10515600" cy="5801784"/>
          </a:xfrm>
        </p:spPr>
        <p:txBody>
          <a:bodyPr/>
          <a:lstStyle/>
          <a:p>
            <a:r>
              <a:rPr lang="en-US" dirty="0"/>
              <a:t>Fit model per gene per assay</a:t>
            </a:r>
          </a:p>
          <a:p>
            <a:pPr lvl="1"/>
            <a:r>
              <a:rPr lang="en-US" dirty="0"/>
              <a:t>E[g(y)] = intercept + β</a:t>
            </a:r>
            <a:r>
              <a:rPr lang="en-US" baseline="-25000" dirty="0" err="1"/>
              <a:t>time</a:t>
            </a:r>
            <a:r>
              <a:rPr lang="en-US" dirty="0" err="1"/>
              <a:t>X</a:t>
            </a:r>
            <a:r>
              <a:rPr lang="en-US" baseline="-25000" dirty="0" err="1"/>
              <a:t>time</a:t>
            </a:r>
            <a:r>
              <a:rPr lang="en-US" dirty="0"/>
              <a:t> + e</a:t>
            </a:r>
          </a:p>
          <a:p>
            <a:pPr lvl="1"/>
            <a:r>
              <a:rPr lang="en-US" dirty="0"/>
              <a:t>Grab β</a:t>
            </a:r>
            <a:r>
              <a:rPr lang="en-US" baseline="-25000" dirty="0"/>
              <a:t>time</a:t>
            </a:r>
            <a:r>
              <a:rPr lang="en-US" dirty="0"/>
              <a:t> and 95% Credible interval (Bayesian version of a confidence interval)</a:t>
            </a:r>
          </a:p>
          <a:p>
            <a:pPr lvl="1"/>
            <a:r>
              <a:rPr lang="en-US" dirty="0"/>
              <a:t>Assay is HIGHLY significant in terms of trend with time</a:t>
            </a:r>
          </a:p>
          <a:p>
            <a:pPr marL="609585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1852C-7C6D-A74D-AC06-38ED0B5A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1" y="4764188"/>
            <a:ext cx="5544584" cy="4379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C3FBC-4100-E147-B50A-2D386D5B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34" y="4764187"/>
            <a:ext cx="5544585" cy="4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6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528EA3-BE15-BE48-9EBA-CC09AF30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</p:spPr>
        <p:txBody>
          <a:bodyPr>
            <a:normAutofit/>
          </a:bodyPr>
          <a:lstStyle/>
          <a:p>
            <a:r>
              <a:rPr lang="en-US" sz="4800" dirty="0"/>
              <a:t>Single gene and assay model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BD3C9-DF4E-6A4C-A1BB-364525D3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04" y="2974541"/>
            <a:ext cx="8661991" cy="6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2613-5F77-684E-8AB8-76A54B03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549"/>
            <a:ext cx="10515600" cy="1767417"/>
          </a:xfrm>
        </p:spPr>
        <p:txBody>
          <a:bodyPr/>
          <a:lstStyle/>
          <a:p>
            <a:r>
              <a:rPr lang="en-US" dirty="0"/>
              <a:t>Genes with significant trends (95% </a:t>
            </a:r>
            <a:r>
              <a:rPr lang="en-US" dirty="0" err="1"/>
              <a:t>CrI</a:t>
            </a:r>
            <a:r>
              <a:rPr lang="en-US" dirty="0"/>
              <a:t> above 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5DA25-FCE4-E54A-824D-D569E0CD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966"/>
            <a:ext cx="12192000" cy="71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9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7061-469D-F640-9C23-4D521B87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59"/>
            <a:ext cx="10515600" cy="1767417"/>
          </a:xfrm>
        </p:spPr>
        <p:txBody>
          <a:bodyPr/>
          <a:lstStyle/>
          <a:p>
            <a:r>
              <a:rPr lang="en-US" dirty="0"/>
              <a:t>Genes with no trends (95% </a:t>
            </a:r>
            <a:r>
              <a:rPr lang="en-US" dirty="0" err="1"/>
              <a:t>CrI</a:t>
            </a:r>
            <a:r>
              <a:rPr lang="en-US" dirty="0"/>
              <a:t> covers 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F7D620-7AAB-A148-BA7C-94849E6E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253"/>
            <a:ext cx="12192000" cy="71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7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8A19-F545-9F4D-B560-8C6A5545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7B2-2FDE-B848-BD90-48F40CDA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Impressed with the consistency of signal</a:t>
            </a:r>
          </a:p>
          <a:p>
            <a:r>
              <a:rPr lang="en-US" dirty="0"/>
              <a:t>Writer add is less noisy than loss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Further work:</a:t>
            </a:r>
          </a:p>
          <a:p>
            <a:r>
              <a:rPr lang="en-US" dirty="0"/>
              <a:t>Writer loss (</a:t>
            </a:r>
            <a:r>
              <a:rPr lang="en-US" dirty="0" err="1"/>
              <a:t>wl</a:t>
            </a:r>
            <a:r>
              <a:rPr lang="en-US" dirty="0"/>
              <a:t>) vs writer eraser loss (</a:t>
            </a:r>
            <a:r>
              <a:rPr lang="en-US" dirty="0" err="1"/>
              <a:t>wel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Using categorical modeling to time to see if there is consistent lag in </a:t>
            </a:r>
            <a:r>
              <a:rPr lang="en-US" dirty="0" err="1"/>
              <a:t>wel</a:t>
            </a:r>
            <a:endParaRPr lang="en-US" dirty="0"/>
          </a:p>
          <a:p>
            <a:r>
              <a:rPr lang="en-US" dirty="0"/>
              <a:t>Model additional covariates of interest</a:t>
            </a:r>
          </a:p>
        </p:txBody>
      </p:sp>
    </p:spTree>
    <p:extLst>
      <p:ext uri="{BB962C8B-B14F-4D97-AF65-F5344CB8AC3E}">
        <p14:creationId xmlns:p14="http://schemas.microsoft.com/office/powerpoint/2010/main" val="3866861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15199</TotalTime>
  <Words>303</Words>
  <Application>Microsoft Macintosh PowerPoint</Application>
  <PresentationFormat>Custom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Statistical modeling of ChIP-seq dynamics data</vt:lpstr>
      <vt:lpstr>PowerPoint Presentation</vt:lpstr>
      <vt:lpstr>Modeling problem</vt:lpstr>
      <vt:lpstr>Means at the time points</vt:lpstr>
      <vt:lpstr>Single gene and assay model results</vt:lpstr>
      <vt:lpstr>Single gene and assay model results</vt:lpstr>
      <vt:lpstr>Genes with significant trends (95% CrI above 0)</vt:lpstr>
      <vt:lpstr>Genes with no trends (95% CrI covers 0)</vt:lpstr>
      <vt:lpstr>Conclusions and further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2019-04-13T00:40:29Z</dcterms:created>
  <dcterms:modified xsi:type="dcterms:W3CDTF">2019-04-23T14:00:23Z</dcterms:modified>
</cp:coreProperties>
</file>